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lear Sans Regular Bold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Georgia" panose="02040502050405020303" pitchFamily="18" charset="0"/>
      <p:regular r:id="rId19"/>
      <p:bold r:id="rId20"/>
      <p:italic r:id="rId21"/>
      <p:boldItalic r:id="rId22"/>
    </p:embeddedFont>
    <p:embeddedFont>
      <p:font typeface="Bahnschrift" panose="020B0502040204020203" pitchFamily="34" charset="0"/>
      <p:regular r:id="rId23"/>
      <p:bold r:id="rId24"/>
    </p:embeddedFont>
    <p:embeddedFont>
      <p:font typeface="Bahnschrift Condensed" panose="020B0502040204020203" pitchFamily="34" charset="0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 varScale="1">
        <p:scale>
          <a:sx n="36" d="100"/>
          <a:sy n="36" d="100"/>
        </p:scale>
        <p:origin x="75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8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5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4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688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7200" spc="-105" dirty="0" smtClean="0">
                <a:solidFill>
                  <a:srgbClr val="FFFFFF"/>
                </a:solidFill>
                <a:latin typeface="Bahnschrift Condensed" panose="020B0502040204020203" pitchFamily="34" charset="0"/>
              </a:rPr>
              <a:t>Popular Streaming Analysis</a:t>
            </a:r>
            <a:endParaRPr lang="en-US" sz="7200" spc="-105" dirty="0">
              <a:solidFill>
                <a:srgbClr val="FFFFFF"/>
              </a:solidFill>
              <a:latin typeface="Bahnschrift Condensed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eorgia" panose="02040502050405020303" pitchFamily="18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1105866" y="1203960"/>
            <a:ext cx="6629400" cy="787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Content Categories:</a:t>
            </a:r>
            <a:endParaRPr lang="en-US" sz="3200" dirty="0"/>
          </a:p>
          <a:p>
            <a:r>
              <a:rPr lang="en-US" sz="2400" dirty="0"/>
              <a:t>Social Buzz offers 16 content categories, with animals, food, healthy eating, technology, and science emerging as the most popular.</a:t>
            </a:r>
          </a:p>
          <a:p>
            <a:r>
              <a:rPr lang="en-US" sz="3200" b="1" dirty="0"/>
              <a:t>Reactions:</a:t>
            </a:r>
            <a:endParaRPr lang="en-US" sz="3200" dirty="0"/>
          </a:p>
          <a:p>
            <a:r>
              <a:rPr lang="en-US" sz="2400" dirty="0"/>
              <a:t>Users can express their opinions on content through 16 different reaction types. Each reaction type has a score assigned to it, reflecting its weight or significance.</a:t>
            </a:r>
          </a:p>
          <a:p>
            <a:r>
              <a:rPr lang="en-US" sz="3200" b="1" dirty="0"/>
              <a:t>Top Performers:</a:t>
            </a:r>
            <a:endParaRPr lang="en-US" sz="3200" dirty="0"/>
          </a:p>
          <a:p>
            <a:r>
              <a:rPr lang="en-US" sz="2400" dirty="0"/>
              <a:t>Among the 16 categories, animals reign supreme, garnering the most reactions (1,897) on Social Buzz.</a:t>
            </a:r>
          </a:p>
          <a:p>
            <a:r>
              <a:rPr lang="en-US" sz="3200" b="1" dirty="0"/>
              <a:t>Seasonal Trends:</a:t>
            </a:r>
            <a:endParaRPr lang="en-US" sz="3200" dirty="0"/>
          </a:p>
          <a:p>
            <a:r>
              <a:rPr lang="en-US" sz="2400" dirty="0"/>
              <a:t>Interestingly, January sees the highest volume of content uploads on Social Buzz, with a whopping 2,142 pieces uploaded in that month. Further investigation is needed to understand the reasons behind this peak (e.g., New Year's resolutions, seasonal trends).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45404" y="5490780"/>
            <a:ext cx="5385738" cy="423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eorgia" panose="02040502050405020303" pitchFamily="18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eorgia" panose="02040502050405020303" pitchFamily="18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60723" y="3416004"/>
            <a:ext cx="8844154" cy="3616050"/>
            <a:chOff x="0" y="0"/>
            <a:chExt cx="11792206" cy="4821400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eorgia" panose="02040502050405020303" pitchFamily="18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27615" y="2102448"/>
              <a:ext cx="11564591" cy="27189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eorgia" panose="02040502050405020303" pitchFamily="18" charset="0"/>
              </a:rPr>
              <a:t>Project Recap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795641" y="4170973"/>
            <a:ext cx="691123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Bahnschrift" panose="020B0502040204020203" pitchFamily="34" charset="0"/>
              </a:rPr>
              <a:t>Tasks: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Bahnschrift" panose="020B0502040204020203" pitchFamily="34" charset="0"/>
              </a:rPr>
              <a:t>An Audit to </a:t>
            </a:r>
            <a:r>
              <a:rPr lang="en-US" sz="2400" dirty="0" err="1" smtClean="0">
                <a:latin typeface="Bahnschrift" panose="020B0502040204020203" pitchFamily="34" charset="0"/>
              </a:rPr>
              <a:t>Soial</a:t>
            </a:r>
            <a:r>
              <a:rPr lang="en-US" sz="2400" dirty="0" smtClean="0">
                <a:latin typeface="Bahnschrift" panose="020B0502040204020203" pitchFamily="34" charset="0"/>
              </a:rPr>
              <a:t> Buzz’s Big Data practice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Bahnschrift" panose="020B0502040204020203" pitchFamily="34" charset="0"/>
              </a:rPr>
              <a:t>Recommend for </a:t>
            </a:r>
            <a:r>
              <a:rPr lang="en-US" sz="2400" dirty="0" err="1" smtClean="0">
                <a:latin typeface="Bahnschrift" panose="020B0502040204020203" pitchFamily="34" charset="0"/>
              </a:rPr>
              <a:t>succesfull</a:t>
            </a:r>
            <a:r>
              <a:rPr lang="en-US" sz="2400" dirty="0" smtClean="0">
                <a:latin typeface="Bahnschrift" panose="020B0502040204020203" pitchFamily="34" charset="0"/>
              </a:rPr>
              <a:t> IPO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Bahnschrift" panose="020B0502040204020203" pitchFamily="34" charset="0"/>
              </a:rPr>
              <a:t>Find top 5 most popular Categories of </a:t>
            </a:r>
            <a:r>
              <a:rPr lang="en-US" sz="2400" dirty="0" err="1" smtClean="0">
                <a:latin typeface="Bahnschrift" panose="020B0502040204020203" pitchFamily="34" charset="0"/>
              </a:rPr>
              <a:t>cntent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-32436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eorgia" panose="02040502050405020303" pitchFamily="18" charset="0"/>
              </a:rPr>
              <a:t>Problem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555245" y="5722051"/>
            <a:ext cx="66897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What are the social Buzz’s Top 5 most Popular Categories ?</a:t>
            </a:r>
            <a:endParaRPr lang="en-US" sz="3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3981007" y="1623668"/>
            <a:ext cx="30054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Andrew Flaming</a:t>
            </a:r>
          </a:p>
          <a:p>
            <a:r>
              <a:rPr lang="en-US" sz="2800" dirty="0" smtClean="0"/>
              <a:t>Chief Technical Architect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13981007" y="4618474"/>
            <a:ext cx="30054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Marcus </a:t>
            </a:r>
            <a:r>
              <a:rPr lang="en-US" sz="2800" dirty="0" err="1" smtClean="0"/>
              <a:t>Rompton</a:t>
            </a:r>
            <a:endParaRPr lang="en-US" sz="2800" dirty="0" smtClean="0"/>
          </a:p>
          <a:p>
            <a:r>
              <a:rPr lang="en-US" sz="2800" dirty="0" smtClean="0"/>
              <a:t>Senior Principal </a:t>
            </a:r>
            <a:endParaRPr lang="en-US" sz="2800" dirty="0"/>
          </a:p>
        </p:txBody>
      </p:sp>
      <p:sp>
        <p:nvSpPr>
          <p:cNvPr id="34" name="TextBox 33"/>
          <p:cNvSpPr txBox="1"/>
          <p:nvPr/>
        </p:nvSpPr>
        <p:spPr>
          <a:xfrm>
            <a:off x="13981007" y="7812971"/>
            <a:ext cx="30054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Minaam</a:t>
            </a:r>
            <a:r>
              <a:rPr lang="en-US" sz="2800" dirty="0" smtClean="0"/>
              <a:t> </a:t>
            </a:r>
            <a:r>
              <a:rPr lang="en-US" sz="2800" dirty="0" err="1" smtClean="0"/>
              <a:t>Muzaffar</a:t>
            </a:r>
            <a:endParaRPr lang="en-US" sz="2800" dirty="0" smtClean="0"/>
          </a:p>
          <a:p>
            <a:r>
              <a:rPr lang="en-US" sz="2800" dirty="0" smtClean="0"/>
              <a:t>Data Analyst </a:t>
            </a:r>
            <a:endParaRPr lang="en-US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eorgia" panose="02040502050405020303" pitchFamily="18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758354" y="1665925"/>
            <a:ext cx="3278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Data </a:t>
            </a:r>
            <a:r>
              <a:rPr lang="en-US" sz="2800" dirty="0" err="1" smtClean="0"/>
              <a:t>UnderStanding</a:t>
            </a:r>
            <a:endParaRPr lang="en-US" sz="2800" dirty="0"/>
          </a:p>
        </p:txBody>
      </p:sp>
      <p:sp>
        <p:nvSpPr>
          <p:cNvPr id="40" name="TextBox 39"/>
          <p:cNvSpPr txBox="1"/>
          <p:nvPr/>
        </p:nvSpPr>
        <p:spPr>
          <a:xfrm>
            <a:off x="5637786" y="3211482"/>
            <a:ext cx="3278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Data Cleaning</a:t>
            </a:r>
            <a:endParaRPr lang="en-US" sz="2800" dirty="0"/>
          </a:p>
        </p:txBody>
      </p:sp>
      <p:sp>
        <p:nvSpPr>
          <p:cNvPr id="42" name="TextBox 41"/>
          <p:cNvSpPr txBox="1"/>
          <p:nvPr/>
        </p:nvSpPr>
        <p:spPr>
          <a:xfrm>
            <a:off x="7469080" y="4901822"/>
            <a:ext cx="3278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Data Modeling</a:t>
            </a:r>
            <a:endParaRPr lang="en-US" sz="2800" dirty="0"/>
          </a:p>
        </p:txBody>
      </p:sp>
      <p:sp>
        <p:nvSpPr>
          <p:cNvPr id="43" name="TextBox 42"/>
          <p:cNvSpPr txBox="1"/>
          <p:nvPr/>
        </p:nvSpPr>
        <p:spPr>
          <a:xfrm>
            <a:off x="9423367" y="6404882"/>
            <a:ext cx="3278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Data Analysis</a:t>
            </a:r>
            <a:endParaRPr lang="en-US" sz="2800" dirty="0"/>
          </a:p>
        </p:txBody>
      </p:sp>
      <p:sp>
        <p:nvSpPr>
          <p:cNvPr id="44" name="TextBox 43"/>
          <p:cNvSpPr txBox="1"/>
          <p:nvPr/>
        </p:nvSpPr>
        <p:spPr>
          <a:xfrm>
            <a:off x="11239253" y="8106530"/>
            <a:ext cx="3278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Uncover Insights</a:t>
            </a:r>
            <a:endParaRPr lang="en-US" sz="2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eorgia" panose="02040502050405020303" pitchFamily="18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716866" y="5548952"/>
            <a:ext cx="3792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/>
              <a:t>Tottal</a:t>
            </a:r>
            <a:r>
              <a:rPr lang="en-US" sz="4000" dirty="0" smtClean="0"/>
              <a:t> Categories</a:t>
            </a:r>
            <a:endParaRPr lang="en-US" sz="4000" dirty="0"/>
          </a:p>
        </p:txBody>
      </p:sp>
      <p:sp>
        <p:nvSpPr>
          <p:cNvPr id="15" name="TextBox 14"/>
          <p:cNvSpPr txBox="1"/>
          <p:nvPr/>
        </p:nvSpPr>
        <p:spPr>
          <a:xfrm>
            <a:off x="2716233" y="3841927"/>
            <a:ext cx="17940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 smtClean="0">
                <a:solidFill>
                  <a:srgbClr val="A100FF"/>
                </a:solidFill>
              </a:rPr>
              <a:t>16</a:t>
            </a:r>
            <a:endParaRPr lang="en-US" sz="9600" dirty="0">
              <a:solidFill>
                <a:srgbClr val="A100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97597" y="3841927"/>
            <a:ext cx="192138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 smtClean="0">
                <a:solidFill>
                  <a:srgbClr val="A100FF"/>
                </a:solidFill>
              </a:rPr>
              <a:t>16</a:t>
            </a:r>
            <a:endParaRPr lang="en-US" sz="9600" dirty="0">
              <a:solidFill>
                <a:srgbClr val="A100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61889" y="5548207"/>
            <a:ext cx="4187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Types of Reactions</a:t>
            </a:r>
            <a:endParaRPr lang="en-US" sz="4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609939" y="3841927"/>
            <a:ext cx="112470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A100FF"/>
                </a:solidFill>
              </a:rPr>
              <a:t>4</a:t>
            </a:r>
            <a:endParaRPr lang="en-US" sz="9600" dirty="0">
              <a:solidFill>
                <a:srgbClr val="A100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401220" y="5548207"/>
            <a:ext cx="3359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Content Types</a:t>
            </a:r>
            <a:endParaRPr lang="en-US" sz="4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1685150"/>
            <a:ext cx="8505498" cy="772884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594912" y="2121624"/>
            <a:ext cx="7082488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</a:t>
            </a:r>
            <a:r>
              <a:rPr lang="en-US" sz="2800" dirty="0"/>
              <a:t>top 5 most popular content categories on social media are</a:t>
            </a:r>
            <a:r>
              <a:rPr lang="en-US" sz="2800" dirty="0" smtClean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smtClean="0"/>
              <a:t>Animals</a:t>
            </a:r>
            <a:r>
              <a:rPr lang="en-US" sz="2400" b="1" dirty="0"/>
              <a:t>:</a:t>
            </a:r>
            <a:r>
              <a:rPr lang="en-US" sz="2400" dirty="0"/>
              <a:t> Consistently high engagement, with cute, funny, or interesting animal content resonating with many users.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Food:</a:t>
            </a:r>
            <a:r>
              <a:rPr lang="en-US" sz="2400" dirty="0"/>
              <a:t> Broad category encompassing recipes, reviews, trends, and general food enjoyment.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Healthy Eating:</a:t>
            </a:r>
            <a:r>
              <a:rPr lang="en-US" sz="2400" dirty="0"/>
              <a:t> Gaining traction as people focus on wellness, with recipes, tips, and challenges finding an audience.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Science:</a:t>
            </a:r>
            <a:r>
              <a:rPr lang="en-US" sz="2400" dirty="0"/>
              <a:t> Fascinating discoveries, experiments, and explanations can spark curiosity and capture viewers' imaginations.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Technology:</a:t>
            </a:r>
            <a:r>
              <a:rPr lang="en-US" sz="2400" dirty="0"/>
              <a:t> New gadgets, reviews, and social media's ever-evolving nature keep users interested in tech content.</a:t>
            </a:r>
          </a:p>
          <a:p>
            <a:endParaRPr 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-60822" y="-1280375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303" y="3205492"/>
            <a:ext cx="13253156" cy="4846012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869536" y="1562161"/>
            <a:ext cx="141287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Interestingly, </a:t>
            </a:r>
            <a:r>
              <a:rPr lang="en-US" sz="2800" dirty="0" smtClean="0"/>
              <a:t>January </a:t>
            </a:r>
            <a:r>
              <a:rPr lang="en-US" sz="2800" dirty="0"/>
              <a:t>seems to be the month with the highest content upload volume, with a staggering 2,142 pieces uploaded in that period.</a:t>
            </a:r>
          </a:p>
        </p:txBody>
      </p: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1730</TotalTime>
  <Words>385</Words>
  <Application>Microsoft Office PowerPoint</Application>
  <PresentationFormat>Custom</PresentationFormat>
  <Paragraphs>80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Clear Sans Regular Bold</vt:lpstr>
      <vt:lpstr>Calibri</vt:lpstr>
      <vt:lpstr>Georgia</vt:lpstr>
      <vt:lpstr>Bahnschrift</vt:lpstr>
      <vt:lpstr>Bahnschrift Condensed</vt:lpstr>
      <vt:lpstr>Graphik Regular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AA</cp:lastModifiedBy>
  <cp:revision>20</cp:revision>
  <dcterms:created xsi:type="dcterms:W3CDTF">2006-08-16T00:00:00Z</dcterms:created>
  <dcterms:modified xsi:type="dcterms:W3CDTF">2024-07-05T13:31:07Z</dcterms:modified>
  <dc:identifier>DAEhDyfaYKE</dc:identifier>
</cp:coreProperties>
</file>